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1" r:id="rId5"/>
    <p:sldId id="272" r:id="rId6"/>
    <p:sldId id="273" r:id="rId7"/>
    <p:sldId id="274" r:id="rId8"/>
    <p:sldId id="275" r:id="rId9"/>
    <p:sldId id="276" r:id="rId10"/>
    <p:sldId id="261" r:id="rId11"/>
    <p:sldId id="263" r:id="rId12"/>
    <p:sldId id="264" r:id="rId13"/>
    <p:sldId id="277" r:id="rId14"/>
    <p:sldId id="266" r:id="rId15"/>
    <p:sldId id="267" r:id="rId16"/>
    <p:sldId id="260" r:id="rId17"/>
    <p:sldId id="262" r:id="rId18"/>
    <p:sldId id="269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6" autoAdjust="0"/>
    <p:restoredTop sz="62078" autoAdjust="0"/>
  </p:normalViewPr>
  <p:slideViewPr>
    <p:cSldViewPr snapToGrid="0">
      <p:cViewPr>
        <p:scale>
          <a:sx n="41" d="100"/>
          <a:sy n="41" d="100"/>
        </p:scale>
        <p:origin x="15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A48C-DBDA-487D-BC18-3BAB234B1432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C28F9-0619-421E-B93A-1FEEF6FE5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7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65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8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56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76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05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-Pick an appropriate outing. Do something within your skill level. If it’s a long day hike, are you starting early in the morning? Can you handle the altitude?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-Know where you’re going: make sure you have a map and compass with you; your trip will have cross-country! 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-Research weather and conditions. Check websites like </a:t>
            </a:r>
            <a:r>
              <a:rPr lang="en-US" sz="1800" b="0" i="0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3"/>
              </a:rPr>
              <a:t>weather.gov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and </a:t>
            </a:r>
            <a:r>
              <a:rPr lang="en-US" sz="1800" b="0" i="0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4"/>
              </a:rPr>
              <a:t>mountain-forecast.com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They show you forecasts based on where you are on a mountain; factors in elevation. If you use a basic weather site (</a:t>
            </a:r>
            <a:r>
              <a:rPr lang="en-US" sz="1800" b="0" i="0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5"/>
              </a:rPr>
              <a:t>weather.com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800" b="0" i="0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6"/>
              </a:rPr>
              <a:t>accuweather.com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then it’ll generally give you data for the nearest city.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-Know the conditions: know the conditions (snowy/icy terrain, recent rockfall, flash floods). If there’s firm snow, do you have the right equipment like an ice axe and crampons?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-Dress for the occasion, and then some. Is it going to be very hot or very cold, and are you prepared for that? We always say no cotton; make sure your clothing can wick/dry off. Bring layers.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-Have a turnaround time especially if you’re doing a peak. Give yourself some margin for daylight, especially if you’re unfamiliar with hiking in the dark. Start early.</a:t>
            </a: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algn="l" rtl="0" latinLnBrk="0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-Let someone know where you’re going, and when you intend to return. Especially important for solo hiking. Even if you are in a group, you have to assume there is a chance you may be separated. You should let someone at home know where you are going and when you plan to return. They can relay this information to the authorities.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28F9-0619-421E-B93A-1FEEF6FE5E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2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2816-6C3A-4DAB-B471-41EAED02F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05B33-AE5E-4AF0-8B87-518CC29AB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FABF5-B395-40BC-94D1-2A2810AED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209FE-8B61-4F03-97D0-AEE84A2F4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7FDF6-1CB7-4E84-91AA-CAD35DAE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C2E84-BD09-4FAF-9A14-060243826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F1BF3B-B22B-4A18-88D5-B11922BB0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04F7A-1962-4DEB-B4E0-457E0CD5B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8BD81-04C4-4DAC-A258-F49931FE6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7955D-3933-42C8-82DB-22B04982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6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2BFEEA-F572-40F6-8B16-75E946A86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9BD91-6E8D-498D-BFA3-03D815CCC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0B35B-9B51-4E2E-8E80-D3496D24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23645-2816-49ED-9AF8-3DD8B7B8F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DFDB8-935D-4FEF-A05B-864DEA6B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5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3E73-6A2B-4E6A-8C74-3D2F1F7A1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337E-CE72-466C-B301-873A7F8A5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E11F4-4D10-46F0-AFF3-3E383D88E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D45D4-8074-45D1-BD63-FC06A1F9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06832-31DC-4F63-B7FC-7E692D9B7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8C136-A7A2-42EA-83AD-50521D21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F8DAC-D8F1-4B85-A873-089D612DC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49263-AB8E-4A0C-B09A-2BB498559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43DF5-F07A-4BE2-A1E5-F043E4D2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B5862-FE4B-4FDE-8B7E-A3AD16E7B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8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76685-D2F2-4AE2-BE8F-442AE7461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A15D6-B9E7-475A-BC48-09F2BD9DE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C58CB-B16E-49E8-AF24-B3F141E78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8E99A-0AED-4B7B-867F-36EC8FDB0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0E456-A2ED-4971-9D2E-1E44160B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8ADC7-8B29-452F-A97D-53B3A0FD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5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B3740-BC64-43E4-A109-09056682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4CB97-9C3B-4EDC-AE7C-D842DDB06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15517-960C-4B6F-AC04-E5EDDDA7D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705A02-8F14-464C-9353-221F6B0C8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DE9955-612A-4C1E-AD03-5F83A9B5C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4A7A29-627B-4519-B72C-82CD45A0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14BEB1-029B-4A5E-BFEB-994BA06B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6D3118-3E4F-40DB-B9BF-E6F7B6D1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1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EFFFD-DC96-4137-A61B-5337AA64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ADB4A0-35E7-485D-9D0C-C9825BEE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78CE2F-F5E4-4EEE-B4D4-113CE5AA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4F32E6-8B91-42B6-9BF6-3E5E275D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1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4ADB5-46E6-4357-991F-275C6A108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FC8016-7B31-480C-AAA8-4F6F782EC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720B7-20D1-4C23-922E-410520460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9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239B7-7F0C-4E09-94BF-E06931940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1916E-1F10-4BA6-9F51-20C20FD92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11B43A-33C9-499A-8B9A-DB4A3C6A0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C23DB2-9222-4855-90A3-637225D25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622772-3B49-4889-83E2-47CB1CAA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52485-9BD0-46FD-9736-2DC008694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8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0FF6C-A10E-4C4B-955A-71DED22BA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231D42-1338-4DE2-BF4A-A5795503F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BEEE20-2B3F-43AC-8C81-EC4597643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CAA7E-8E03-4E4F-9967-35512662C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BC9C6-60F1-4FB6-AF28-E65A4F46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9921E-4821-424B-A74B-59C2101E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8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402955-C573-42C7-A752-5A38C1B5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14497-9877-4E52-8282-5E53BE209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34B7D-E327-4D02-B279-D00FC73B6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D63D5-B759-44DB-AF79-D63708C759A4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59AEF-3165-4CC4-8600-AD654A7EE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9D635-A216-48D8-AA0B-DC375E27A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3009-838A-4589-AEC5-CDEF37180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86EAD33-C5DD-4FAE-B20B-2707A6A92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F7C8AC-27FC-4265-A113-E7CDA1AAD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FA8E8-6CDC-4BAA-9A9A-E2DE5D237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1191796"/>
            <a:ext cx="10021446" cy="2976344"/>
          </a:xfrm>
        </p:spPr>
        <p:txBody>
          <a:bodyPr anchor="b">
            <a:normAutofit/>
          </a:bodyPr>
          <a:lstStyle/>
          <a:p>
            <a:pPr algn="l"/>
            <a:r>
              <a:rPr lang="en-US" sz="5200" b="1" dirty="0">
                <a:solidFill>
                  <a:schemeClr val="tx2"/>
                </a:solidFill>
              </a:rPr>
              <a:t>Trip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2225E3-BEE7-4EEA-A375-802081924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365616"/>
            <a:ext cx="9416898" cy="1160063"/>
          </a:xfrm>
        </p:spPr>
        <p:txBody>
          <a:bodyPr anchor="ctr">
            <a:norm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Week 10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74C829-AF08-4CA3-A132-7BA044897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-40193"/>
            <a:ext cx="3860800" cy="2357750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657EC0-FDE0-46ED-B690-5D6F39E7C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469DA12-6B55-4610-981D-8D39001A3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7A0838-B219-4FA5-9F2E-41DFEF1681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0A62EB-A3D1-42CD-900F-B95A32AD4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3FC9CC-6461-481B-BB4C-19D576432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76747" y="4683666"/>
            <a:ext cx="2514948" cy="2174333"/>
            <a:chOff x="-305" y="-4155"/>
            <a:chExt cx="2514948" cy="217433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DC5B0F2-69AA-43F6-913D-55EE92A3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B71A70-289A-4951-A90D-BB2EBEAE5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B120A3-330F-4099-9B8D-9196387AF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80CC992-5DC7-4E9B-9A16-9FC4C1BE2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17671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Permits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5082447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Issued by local agency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By trailhead and date of entry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Quota vs. non-quota</a:t>
            </a:r>
          </a:p>
        </p:txBody>
      </p:sp>
      <p:pic>
        <p:nvPicPr>
          <p:cNvPr id="9" name="Google Shape;790;p143">
            <a:extLst>
              <a:ext uri="{FF2B5EF4-FFF2-40B4-BE49-F238E27FC236}">
                <a16:creationId xmlns:a16="http://schemas.microsoft.com/office/drawing/2014/main" id="{4B35DABF-685F-4E93-B257-66BA88A8CF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851" t="17135" r="48215" b="12317"/>
          <a:stretch/>
        </p:blipFill>
        <p:spPr>
          <a:xfrm>
            <a:off x="7137979" y="482744"/>
            <a:ext cx="4446184" cy="5892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515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Reserving Permits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94032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Recreation.gov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“Reservable spots” (60% of quota) open 6 months in advance at 7AM</a:t>
            </a:r>
          </a:p>
        </p:txBody>
      </p:sp>
      <p:pic>
        <p:nvPicPr>
          <p:cNvPr id="9" name="Google Shape;797;p144">
            <a:extLst>
              <a:ext uri="{FF2B5EF4-FFF2-40B4-BE49-F238E27FC236}">
                <a16:creationId xmlns:a16="http://schemas.microsoft.com/office/drawing/2014/main" id="{1EC1A9EF-2942-49DF-89EC-F5F47769BE5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4822" b="11615"/>
          <a:stretch/>
        </p:blipFill>
        <p:spPr>
          <a:xfrm>
            <a:off x="2352617" y="2650362"/>
            <a:ext cx="8372590" cy="3616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7263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Walk-up Permits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40% of quota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Non-quota trailheads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Depending on agency: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Reserved online 7 days in advance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Reserved online 3 days in advance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Picked up in person starting the day prior</a:t>
            </a:r>
          </a:p>
        </p:txBody>
      </p:sp>
    </p:spTree>
    <p:extLst>
      <p:ext uri="{BB962C8B-B14F-4D97-AF65-F5344CB8AC3E}">
        <p14:creationId xmlns:p14="http://schemas.microsoft.com/office/powerpoint/2010/main" val="2386950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Special Permits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Yosemite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Lottery 6 months in advance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“Walk-ups” become available 6 months in advance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Donohue Pass has its own quota</a:t>
            </a:r>
          </a:p>
          <a:p>
            <a:pPr lvl="1"/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Whitney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Lottery in March (yesterday)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No “walk-up” permits but can take a cancelled spot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Check recreation.gov</a:t>
            </a:r>
          </a:p>
        </p:txBody>
      </p:sp>
    </p:spTree>
    <p:extLst>
      <p:ext uri="{BB962C8B-B14F-4D97-AF65-F5344CB8AC3E}">
        <p14:creationId xmlns:p14="http://schemas.microsoft.com/office/powerpoint/2010/main" val="443772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/>
              <a:t>Permit Tips</a:t>
            </a:r>
            <a:endParaRPr lang="en-US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Check out non-quota trailheads</a:t>
            </a:r>
          </a:p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Go for “walk-up” permits</a:t>
            </a:r>
          </a:p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Be flexible! 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9" name="Google Shape;816;p147">
            <a:extLst>
              <a:ext uri="{FF2B5EF4-FFF2-40B4-BE49-F238E27FC236}">
                <a16:creationId xmlns:a16="http://schemas.microsoft.com/office/drawing/2014/main" id="{1473BCE3-070C-4B92-8646-EC04C3D88C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0075" r="24104" b="23795"/>
          <a:stretch/>
        </p:blipFill>
        <p:spPr>
          <a:xfrm>
            <a:off x="2318971" y="3634624"/>
            <a:ext cx="8320924" cy="2227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2132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Maps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197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Caltopo.com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Topobuilder.nationalmap.gov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Google Maps (Satellite) </a:t>
            </a:r>
          </a:p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04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Plan Ahead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94032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Pick an appropriate outing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Know where you’re going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Research weather and conditions (weather.gov, mountain-forecast.com)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Dress for the occasion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Have a turnaround time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Let someone know where you’re going</a:t>
            </a:r>
          </a:p>
        </p:txBody>
      </p:sp>
    </p:spTree>
    <p:extLst>
      <p:ext uri="{BB962C8B-B14F-4D97-AF65-F5344CB8AC3E}">
        <p14:creationId xmlns:p14="http://schemas.microsoft.com/office/powerpoint/2010/main" val="283804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In Case of Emergency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Personal locator beacons and satellite communicators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Local SAR phone number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Closest hospital: 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2"/>
              </a:rPr>
              <a:t>Use Bob’s app 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Emergency contact information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685216-EFFC-47FB-A8B1-E7A2BFD5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660" y="3900076"/>
            <a:ext cx="6369401" cy="301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10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After the Outing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Fresh clothes and cooler w/ drinks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Make sure everyone’s cars start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Celebrate!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Send pics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Submit paperwork </a:t>
            </a:r>
          </a:p>
        </p:txBody>
      </p:sp>
    </p:spTree>
    <p:extLst>
      <p:ext uri="{BB962C8B-B14F-4D97-AF65-F5344CB8AC3E}">
        <p14:creationId xmlns:p14="http://schemas.microsoft.com/office/powerpoint/2010/main" val="2299349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6138F7-9BCB-4FC4-B284-A4934765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243" y="1754133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Have fun! </a:t>
            </a:r>
          </a:p>
        </p:txBody>
      </p:sp>
    </p:spTree>
    <p:extLst>
      <p:ext uri="{BB962C8B-B14F-4D97-AF65-F5344CB8AC3E}">
        <p14:creationId xmlns:p14="http://schemas.microsoft.com/office/powerpoint/2010/main" val="221816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WTC Graduation Requirements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Two trips!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Basic requirements: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Overnight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Substantial cross-country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Includes a peak (min: 1)</a:t>
            </a:r>
          </a:p>
        </p:txBody>
      </p:sp>
    </p:spTree>
    <p:extLst>
      <p:ext uri="{BB962C8B-B14F-4D97-AF65-F5344CB8AC3E}">
        <p14:creationId xmlns:p14="http://schemas.microsoft.com/office/powerpoint/2010/main" val="111921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When to Go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How high?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Winter/early spring – snow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Summer – mosquitoes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Late summer/fall – weather and fire closures</a:t>
            </a:r>
          </a:p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Note: Snow generally melts late June/early July but YMMV.  </a:t>
            </a:r>
          </a:p>
        </p:txBody>
      </p:sp>
    </p:spTree>
    <p:extLst>
      <p:ext uri="{BB962C8B-B14F-4D97-AF65-F5344CB8AC3E}">
        <p14:creationId xmlns:p14="http://schemas.microsoft.com/office/powerpoint/2010/main" val="25905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Where to Go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47B5-9A83-4BD2-B47C-154EA535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9825"/>
            <a:ext cx="10089112" cy="3909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Sierra Club outing writeups 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Friends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Books 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Sierra [North/South]: Backcountry Trips in California’s Sierra Nevada by Wilderness Press</a:t>
            </a:r>
          </a:p>
          <a:p>
            <a:pPr lvl="1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The High Sierra: Peaks, Passes, Trails by R. J. </a:t>
            </a:r>
            <a:r>
              <a:rPr lang="en-US" dirty="0" err="1">
                <a:solidFill>
                  <a:schemeClr val="tx1">
                    <a:alpha val="60000"/>
                  </a:schemeClr>
                </a:solidFill>
              </a:rPr>
              <a:t>Secor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Backpacker Magazine</a:t>
            </a:r>
          </a:p>
          <a:p>
            <a:pPr lvl="1"/>
            <a:endParaRPr lang="en-US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64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Peak Info: peakbagger.com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3" name="Google Shape;863;p153">
            <a:extLst>
              <a:ext uri="{FF2B5EF4-FFF2-40B4-BE49-F238E27FC236}">
                <a16:creationId xmlns:a16="http://schemas.microsoft.com/office/drawing/2014/main" id="{5DF7A13B-F8B2-4A71-B86F-4C4D974CF5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5294" y="1325181"/>
            <a:ext cx="9703495" cy="5219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842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Peak Info: summitpost.org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9" name="Google Shape;871;p154">
            <a:extLst>
              <a:ext uri="{FF2B5EF4-FFF2-40B4-BE49-F238E27FC236}">
                <a16:creationId xmlns:a16="http://schemas.microsoft.com/office/drawing/2014/main" id="{F0643D4E-2097-42DA-A6C4-88438A8D58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999"/>
          <a:stretch/>
        </p:blipFill>
        <p:spPr>
          <a:xfrm>
            <a:off x="1319408" y="1452106"/>
            <a:ext cx="6240050" cy="48985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870;p154">
            <a:extLst>
              <a:ext uri="{FF2B5EF4-FFF2-40B4-BE49-F238E27FC236}">
                <a16:creationId xmlns:a16="http://schemas.microsoft.com/office/drawing/2014/main" id="{66324F53-BB2D-4269-AEF1-092500A0D04B}"/>
              </a:ext>
            </a:extLst>
          </p:cNvPr>
          <p:cNvSpPr txBox="1"/>
          <p:nvPr/>
        </p:nvSpPr>
        <p:spPr>
          <a:xfrm>
            <a:off x="7667287" y="1987963"/>
            <a:ext cx="4188598" cy="3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More detailed information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○"/>
            </a:pPr>
            <a:r>
              <a:rPr lang="en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How to get to the trailhead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○"/>
            </a:pPr>
            <a:r>
              <a:rPr lang="en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Red Tape section has information on permits, parking, etc.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○"/>
            </a:pPr>
            <a:r>
              <a:rPr lang="en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Sometimes camping information, geology, local wildlife is included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962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Peak Info: snwburd.com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4" name="Google Shape;870;p154">
            <a:extLst>
              <a:ext uri="{FF2B5EF4-FFF2-40B4-BE49-F238E27FC236}">
                <a16:creationId xmlns:a16="http://schemas.microsoft.com/office/drawing/2014/main" id="{66324F53-BB2D-4269-AEF1-092500A0D04B}"/>
              </a:ext>
            </a:extLst>
          </p:cNvPr>
          <p:cNvSpPr txBox="1"/>
          <p:nvPr/>
        </p:nvSpPr>
        <p:spPr>
          <a:xfrm>
            <a:off x="1406368" y="1458261"/>
            <a:ext cx="4188598" cy="3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Good trail and route info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Pictures of trails</a:t>
            </a:r>
          </a:p>
        </p:txBody>
      </p:sp>
      <p:pic>
        <p:nvPicPr>
          <p:cNvPr id="13" name="Google Shape;889;p156">
            <a:extLst>
              <a:ext uri="{FF2B5EF4-FFF2-40B4-BE49-F238E27FC236}">
                <a16:creationId xmlns:a16="http://schemas.microsoft.com/office/drawing/2014/main" id="{C2DD5998-1991-4572-B3EE-588C6E6C67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10682"/>
          <a:stretch/>
        </p:blipFill>
        <p:spPr>
          <a:xfrm>
            <a:off x="1361154" y="2477663"/>
            <a:ext cx="9469691" cy="38906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870;p154">
            <a:extLst>
              <a:ext uri="{FF2B5EF4-FFF2-40B4-BE49-F238E27FC236}">
                <a16:creationId xmlns:a16="http://schemas.microsoft.com/office/drawing/2014/main" id="{C3FB66DF-DEA8-485D-8029-421A9557A699}"/>
              </a:ext>
            </a:extLst>
          </p:cNvPr>
          <p:cNvSpPr txBox="1"/>
          <p:nvPr/>
        </p:nvSpPr>
        <p:spPr>
          <a:xfrm>
            <a:off x="6597034" y="1458261"/>
            <a:ext cx="4188598" cy="3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Trip report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Map of route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499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Peak Info: The High Sierra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4" name="Google Shape;870;p154">
            <a:extLst>
              <a:ext uri="{FF2B5EF4-FFF2-40B4-BE49-F238E27FC236}">
                <a16:creationId xmlns:a16="http://schemas.microsoft.com/office/drawing/2014/main" id="{66324F53-BB2D-4269-AEF1-092500A0D04B}"/>
              </a:ext>
            </a:extLst>
          </p:cNvPr>
          <p:cNvSpPr txBox="1"/>
          <p:nvPr/>
        </p:nvSpPr>
        <p:spPr>
          <a:xfrm>
            <a:off x="1271588" y="1530763"/>
            <a:ext cx="10528126" cy="1181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Extensive information on Sierra Nevada range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Great resource for planning a trip</a:t>
            </a:r>
            <a:endParaRPr sz="24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896;p157">
            <a:extLst>
              <a:ext uri="{FF2B5EF4-FFF2-40B4-BE49-F238E27FC236}">
                <a16:creationId xmlns:a16="http://schemas.microsoft.com/office/drawing/2014/main" id="{348FEF26-AD91-44F6-A89E-CEEA9AA4E74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4337" y="2711885"/>
            <a:ext cx="10169150" cy="3421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9843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9917F3-0560-4C6F-B265-458B218C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8015B-F914-4EF1-96CD-F547A312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62400"/>
            <a:ext cx="10055721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Peak Info: The High Sierra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9BAE7-7EB8-4E22-BCBB-F00F514D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476A00-9FF6-4B98-9E5C-7A22D8F59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F0632CB-5E59-4727-9C88-4537512D5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4" name="Google Shape;870;p154">
            <a:extLst>
              <a:ext uri="{FF2B5EF4-FFF2-40B4-BE49-F238E27FC236}">
                <a16:creationId xmlns:a16="http://schemas.microsoft.com/office/drawing/2014/main" id="{66324F53-BB2D-4269-AEF1-092500A0D04B}"/>
              </a:ext>
            </a:extLst>
          </p:cNvPr>
          <p:cNvSpPr txBox="1"/>
          <p:nvPr/>
        </p:nvSpPr>
        <p:spPr>
          <a:xfrm>
            <a:off x="1271588" y="1530763"/>
            <a:ext cx="10528126" cy="1181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Chapters are broken down by categories with key info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Font typeface="Calibri"/>
              <a:buChar char="●"/>
            </a:pPr>
            <a:r>
              <a:rPr lang="en-US" sz="24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Peaks &amp; Passes section describes different class routes for summit approach </a:t>
            </a:r>
          </a:p>
        </p:txBody>
      </p:sp>
      <p:pic>
        <p:nvPicPr>
          <p:cNvPr id="16" name="Google Shape;905;p158">
            <a:extLst>
              <a:ext uri="{FF2B5EF4-FFF2-40B4-BE49-F238E27FC236}">
                <a16:creationId xmlns:a16="http://schemas.microsoft.com/office/drawing/2014/main" id="{A020DAB3-0FCE-464A-B8CF-6ACFDC8071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8374" t="42834" r="8107"/>
          <a:stretch/>
        </p:blipFill>
        <p:spPr>
          <a:xfrm>
            <a:off x="6443614" y="4338606"/>
            <a:ext cx="2686048" cy="220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06;p158">
            <a:extLst>
              <a:ext uri="{FF2B5EF4-FFF2-40B4-BE49-F238E27FC236}">
                <a16:creationId xmlns:a16="http://schemas.microsoft.com/office/drawing/2014/main" id="{F71EA43B-D333-47A5-AC32-10EC91D210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198" r="45474" b="41460"/>
          <a:stretch/>
        </p:blipFill>
        <p:spPr>
          <a:xfrm>
            <a:off x="3263993" y="2711885"/>
            <a:ext cx="3581352" cy="226657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64042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745</Words>
  <Application>Microsoft Office PowerPoint</Application>
  <PresentationFormat>Widescreen</PresentationFormat>
  <Paragraphs>109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Trip Planning</vt:lpstr>
      <vt:lpstr>WTC Graduation Requirements</vt:lpstr>
      <vt:lpstr>When to Go</vt:lpstr>
      <vt:lpstr>Where to Go</vt:lpstr>
      <vt:lpstr>Peak Info: peakbagger.com</vt:lpstr>
      <vt:lpstr>Peak Info: summitpost.org</vt:lpstr>
      <vt:lpstr>Peak Info: snwburd.com</vt:lpstr>
      <vt:lpstr>Peak Info: The High Sierra</vt:lpstr>
      <vt:lpstr>Peak Info: The High Sierra</vt:lpstr>
      <vt:lpstr>Permits</vt:lpstr>
      <vt:lpstr>Reserving Permits </vt:lpstr>
      <vt:lpstr>Walk-up Permits</vt:lpstr>
      <vt:lpstr>Special Permits</vt:lpstr>
      <vt:lpstr>Permit Tips</vt:lpstr>
      <vt:lpstr>Maps</vt:lpstr>
      <vt:lpstr>Plan Ahead</vt:lpstr>
      <vt:lpstr>In Case of Emergency</vt:lpstr>
      <vt:lpstr>After the Outing </vt:lpstr>
      <vt:lpstr>Have fun!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Trip Planning</dc:title>
  <dc:creator>Lisa Miyake</dc:creator>
  <cp:lastModifiedBy>Lisa Miyake</cp:lastModifiedBy>
  <cp:revision>6</cp:revision>
  <dcterms:created xsi:type="dcterms:W3CDTF">2022-03-16T02:08:17Z</dcterms:created>
  <dcterms:modified xsi:type="dcterms:W3CDTF">2022-03-16T22:33:57Z</dcterms:modified>
</cp:coreProperties>
</file>